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5.xml" ContentType="application/vnd.openxmlformats-officedocument.presentationml.slide+xml"/>
  <Override PartName="/ppt/slides/slide9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73" r:id="rId4"/>
    <p:sldId id="274" r:id="rId5"/>
    <p:sldId id="257" r:id="rId6"/>
    <p:sldId id="258" r:id="rId7"/>
    <p:sldId id="259" r:id="rId8"/>
    <p:sldId id="260" r:id="rId9"/>
    <p:sldId id="267" r:id="rId10"/>
    <p:sldId id="261" r:id="rId11"/>
    <p:sldId id="262" r:id="rId12"/>
    <p:sldId id="269" r:id="rId13"/>
    <p:sldId id="270" r:id="rId14"/>
    <p:sldId id="264" r:id="rId15"/>
    <p:sldId id="271" r:id="rId16"/>
    <p:sldId id="265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FFFF"/>
    <a:srgbClr val="AAE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9AD2-6B25-472E-935A-8EB3AFD618DD}" type="datetimeFigureOut">
              <a:rPr lang="fr-FR" smtClean="0"/>
              <a:t>21/03/2025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F67E5-A87A-4E41-BF00-0526869FCE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402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9AD2-6B25-472E-935A-8EB3AFD618DD}" type="datetimeFigureOut">
              <a:rPr lang="fr-FR" smtClean="0"/>
              <a:t>21/03/2025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F67E5-A87A-4E41-BF00-0526869FCE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1916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9AD2-6B25-472E-935A-8EB3AFD618DD}" type="datetimeFigureOut">
              <a:rPr lang="fr-FR" smtClean="0"/>
              <a:t>21/03/2025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F67E5-A87A-4E41-BF00-0526869FCE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2332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9AD2-6B25-472E-935A-8EB3AFD618DD}" type="datetimeFigureOut">
              <a:rPr lang="fr-FR" smtClean="0"/>
              <a:t>21/03/2025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F67E5-A87A-4E41-BF00-0526869FCE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6434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9AD2-6B25-472E-935A-8EB3AFD618DD}" type="datetimeFigureOut">
              <a:rPr lang="fr-FR" smtClean="0"/>
              <a:t>21/03/2025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F67E5-A87A-4E41-BF00-0526869FCE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6987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9AD2-6B25-472E-935A-8EB3AFD618DD}" type="datetimeFigureOut">
              <a:rPr lang="fr-FR" smtClean="0"/>
              <a:t>21/03/2025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F67E5-A87A-4E41-BF00-0526869FCE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3702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9AD2-6B25-472E-935A-8EB3AFD618DD}" type="datetimeFigureOut">
              <a:rPr lang="fr-FR" smtClean="0"/>
              <a:t>21/03/2025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F67E5-A87A-4E41-BF00-0526869FCE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1869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9AD2-6B25-472E-935A-8EB3AFD618DD}" type="datetimeFigureOut">
              <a:rPr lang="fr-FR" smtClean="0"/>
              <a:t>21/03/2025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F67E5-A87A-4E41-BF00-0526869FCE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816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9AD2-6B25-472E-935A-8EB3AFD618DD}" type="datetimeFigureOut">
              <a:rPr lang="fr-FR" smtClean="0"/>
              <a:t>21/03/2025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F67E5-A87A-4E41-BF00-0526869FCE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784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9AD2-6B25-472E-935A-8EB3AFD618DD}" type="datetimeFigureOut">
              <a:rPr lang="fr-FR" smtClean="0"/>
              <a:t>21/03/2025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F67E5-A87A-4E41-BF00-0526869FCE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3639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69AD2-6B25-472E-935A-8EB3AFD618DD}" type="datetimeFigureOut">
              <a:rPr lang="fr-FR" smtClean="0"/>
              <a:t>21/03/2025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F67E5-A87A-4E41-BF00-0526869FCE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8745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269AD2-6B25-472E-935A-8EB3AFD618DD}" type="datetimeFigureOut">
              <a:rPr lang="fr-FR" smtClean="0"/>
              <a:t>21/03/2025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EF67E5-A87A-4E41-BF00-0526869FCED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0248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360" y="773083"/>
            <a:ext cx="6893799" cy="531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805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6876" y="846397"/>
            <a:ext cx="5973811" cy="393107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084466" y="5012575"/>
            <a:ext cx="40786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chemeClr val="bg1"/>
                </a:solidFill>
              </a:rPr>
              <a:t>Réseau de </a:t>
            </a:r>
            <a:r>
              <a:rPr lang="fr-FR" sz="2400" dirty="0" smtClean="0">
                <a:solidFill>
                  <a:schemeClr val="bg1"/>
                </a:solidFill>
              </a:rPr>
              <a:t>neurones (119 liens)</a:t>
            </a:r>
            <a:endParaRPr lang="fr-F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550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83163">
            <a:off x="3072566" y="1711008"/>
            <a:ext cx="5957521" cy="3351106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 rot="21386659">
            <a:off x="3416528" y="1180408"/>
            <a:ext cx="4962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rgbClr val="CCFFFF"/>
                </a:solidFill>
                <a:latin typeface="D-DIN-PRO" panose="020B0804030202030204" pitchFamily="34" charset="0"/>
              </a:rPr>
              <a:t>Des images générées par IA ?</a:t>
            </a:r>
            <a:endParaRPr lang="fr-FR" sz="2400" dirty="0">
              <a:solidFill>
                <a:srgbClr val="CCFFFF"/>
              </a:solidFill>
              <a:latin typeface="D-DIN-PRO" panose="020B080403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1324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892828" y="1019175"/>
            <a:ext cx="6134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rgbClr val="CCFFFF"/>
                </a:solidFill>
                <a:latin typeface="D-DIN-PRO" panose="020B0804030202030204" pitchFamily="34" charset="0"/>
              </a:rPr>
              <a:t>Quelles données pour l’entraînement ?</a:t>
            </a:r>
            <a:endParaRPr lang="fr-FR" sz="2400" dirty="0">
              <a:solidFill>
                <a:srgbClr val="CCFFFF"/>
              </a:solidFill>
              <a:latin typeface="D-DIN-PRO" panose="020B0804030202030204" pitchFamily="34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4707">
            <a:off x="1628154" y="2109229"/>
            <a:ext cx="1297169" cy="1894937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02569">
            <a:off x="2991865" y="2505621"/>
            <a:ext cx="2876690" cy="1774691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45022">
            <a:off x="5726663" y="1948427"/>
            <a:ext cx="2873122" cy="143656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36836">
            <a:off x="8437455" y="2639141"/>
            <a:ext cx="2879494" cy="1619715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1320915" y="4062727"/>
            <a:ext cx="1710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>
                <a:solidFill>
                  <a:schemeClr val="bg1"/>
                </a:solidFill>
              </a:rPr>
              <a:t>© Pascal Campion</a:t>
            </a:r>
            <a:endParaRPr lang="fr-FR" sz="1600" dirty="0">
              <a:solidFill>
                <a:schemeClr val="bg1"/>
              </a:solidFill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3768462" y="4343072"/>
            <a:ext cx="15261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>
                <a:solidFill>
                  <a:schemeClr val="bg1"/>
                </a:solidFill>
              </a:rPr>
              <a:t>© </a:t>
            </a:r>
            <a:r>
              <a:rPr lang="fr-FR" sz="1600" dirty="0" err="1" smtClean="0">
                <a:solidFill>
                  <a:schemeClr val="bg1"/>
                </a:solidFill>
              </a:rPr>
              <a:t>Aivasovsky</a:t>
            </a:r>
            <a:endParaRPr lang="fr-FR" sz="1600" dirty="0">
              <a:solidFill>
                <a:schemeClr val="bg1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6400154" y="3402771"/>
            <a:ext cx="15261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>
                <a:solidFill>
                  <a:schemeClr val="bg1"/>
                </a:solidFill>
              </a:rPr>
              <a:t>© Mark </a:t>
            </a:r>
            <a:r>
              <a:rPr lang="fr-FR" sz="1600" dirty="0" err="1" smtClean="0">
                <a:solidFill>
                  <a:schemeClr val="bg1"/>
                </a:solidFill>
              </a:rPr>
              <a:t>Witton</a:t>
            </a:r>
            <a:endParaRPr lang="fr-FR" sz="1600" dirty="0">
              <a:solidFill>
                <a:schemeClr val="bg1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9275857" y="4303642"/>
            <a:ext cx="15261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>
                <a:solidFill>
                  <a:schemeClr val="bg1"/>
                </a:solidFill>
              </a:rPr>
              <a:t>© </a:t>
            </a:r>
            <a:r>
              <a:rPr lang="fr-FR" sz="1600" dirty="0" err="1" smtClean="0">
                <a:solidFill>
                  <a:schemeClr val="bg1"/>
                </a:solidFill>
              </a:rPr>
              <a:t>Vsales</a:t>
            </a:r>
            <a:endParaRPr lang="fr-FR" sz="1600" dirty="0">
              <a:solidFill>
                <a:schemeClr val="bg1"/>
              </a:solidFill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2920568" y="5033636"/>
            <a:ext cx="61347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smtClean="0">
                <a:solidFill>
                  <a:srgbClr val="CCFFFF"/>
                </a:solidFill>
                <a:latin typeface="D-DIN-PRO" panose="020B0804030202030204" pitchFamily="34" charset="0"/>
              </a:rPr>
              <a:t>Des images récupérées sans autorisation.</a:t>
            </a:r>
            <a:endParaRPr lang="fr-FR" sz="2000" dirty="0">
              <a:solidFill>
                <a:srgbClr val="CCFFFF"/>
              </a:solidFill>
              <a:latin typeface="D-DIN-PRO" panose="020B080403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136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37710">
            <a:off x="8427568" y="2628208"/>
            <a:ext cx="2886228" cy="1623618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46546">
            <a:off x="5723608" y="1952829"/>
            <a:ext cx="2867811" cy="1432995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10740">
            <a:off x="2990415" y="2491423"/>
            <a:ext cx="2890466" cy="1783830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27734">
            <a:off x="1333917" y="2404266"/>
            <a:ext cx="1880013" cy="1286765"/>
          </a:xfrm>
          <a:prstGeom prst="rect">
            <a:avLst/>
          </a:prstGeom>
        </p:spPr>
      </p:pic>
      <p:sp>
        <p:nvSpPr>
          <p:cNvPr id="2" name="ZoneTexte 1"/>
          <p:cNvSpPr txBox="1"/>
          <p:nvPr/>
        </p:nvSpPr>
        <p:spPr>
          <a:xfrm>
            <a:off x="2892828" y="1019175"/>
            <a:ext cx="6134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rgbClr val="CCFFFF"/>
                </a:solidFill>
                <a:latin typeface="D-DIN-PRO" panose="020B0804030202030204" pitchFamily="34" charset="0"/>
              </a:rPr>
              <a:t>Quelles données pour l’entraînement ?</a:t>
            </a:r>
            <a:endParaRPr lang="fr-FR" sz="2400" dirty="0">
              <a:solidFill>
                <a:srgbClr val="CCFFFF"/>
              </a:solidFill>
              <a:latin typeface="D-DIN-PRO" panose="020B0804030202030204" pitchFamily="34" charset="0"/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1320915" y="4062727"/>
            <a:ext cx="1710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>
                <a:solidFill>
                  <a:schemeClr val="bg1"/>
                </a:solidFill>
              </a:rPr>
              <a:t>© Pascal Campion</a:t>
            </a:r>
            <a:endParaRPr lang="fr-FR" sz="1600" dirty="0">
              <a:solidFill>
                <a:schemeClr val="bg1"/>
              </a:solidFill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3768462" y="4343072"/>
            <a:ext cx="15261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>
                <a:solidFill>
                  <a:schemeClr val="bg1"/>
                </a:solidFill>
              </a:rPr>
              <a:t>© </a:t>
            </a:r>
            <a:r>
              <a:rPr lang="fr-FR" sz="1600" dirty="0" err="1" smtClean="0">
                <a:solidFill>
                  <a:schemeClr val="bg1"/>
                </a:solidFill>
              </a:rPr>
              <a:t>Aivasovsky</a:t>
            </a:r>
            <a:endParaRPr lang="fr-FR" sz="1600" dirty="0">
              <a:solidFill>
                <a:schemeClr val="bg1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6400154" y="3402771"/>
            <a:ext cx="15261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>
                <a:solidFill>
                  <a:schemeClr val="bg1"/>
                </a:solidFill>
              </a:rPr>
              <a:t>© Mark </a:t>
            </a:r>
            <a:r>
              <a:rPr lang="fr-FR" sz="1600" dirty="0" err="1" smtClean="0">
                <a:solidFill>
                  <a:schemeClr val="bg1"/>
                </a:solidFill>
              </a:rPr>
              <a:t>Witton</a:t>
            </a:r>
            <a:endParaRPr lang="fr-FR" sz="1600" dirty="0">
              <a:solidFill>
                <a:schemeClr val="bg1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9275857" y="4303642"/>
            <a:ext cx="15261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>
                <a:solidFill>
                  <a:schemeClr val="bg1"/>
                </a:solidFill>
              </a:rPr>
              <a:t>© </a:t>
            </a:r>
            <a:r>
              <a:rPr lang="fr-FR" sz="1600" dirty="0" err="1" smtClean="0">
                <a:solidFill>
                  <a:schemeClr val="bg1"/>
                </a:solidFill>
              </a:rPr>
              <a:t>Vsales</a:t>
            </a:r>
            <a:endParaRPr lang="fr-FR" sz="1600" dirty="0">
              <a:solidFill>
                <a:schemeClr val="bg1"/>
              </a:solidFill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2651760" y="5033636"/>
            <a:ext cx="6500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smtClean="0">
                <a:solidFill>
                  <a:srgbClr val="CCFFFF"/>
                </a:solidFill>
                <a:latin typeface="D-DIN-PRO" panose="020B0804030202030204" pitchFamily="34" charset="0"/>
              </a:rPr>
              <a:t>Décomposées et analysées par des réseaux de neurones.</a:t>
            </a:r>
            <a:endParaRPr lang="fr-FR" sz="2000" dirty="0">
              <a:solidFill>
                <a:srgbClr val="CCFFFF"/>
              </a:solidFill>
              <a:latin typeface="D-DIN-PRO" panose="020B080403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432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4189614" y="1039089"/>
            <a:ext cx="333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rgbClr val="CCFFFF"/>
                </a:solidFill>
                <a:latin typeface="D-DIN-PRO" panose="020B0804030202030204" pitchFamily="34" charset="0"/>
              </a:rPr>
              <a:t>CONCLUSION</a:t>
            </a:r>
            <a:endParaRPr lang="fr-FR" dirty="0">
              <a:solidFill>
                <a:srgbClr val="CCFFFF"/>
              </a:solidFill>
              <a:latin typeface="D-DIN-PRO" panose="020B0804030202030204" pitchFamily="34" charset="0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2854033" y="1681940"/>
            <a:ext cx="888353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 smtClean="0">
                <a:solidFill>
                  <a:srgbClr val="CCFFFF"/>
                </a:solidFill>
                <a:latin typeface="D-DIN-PRO" panose="020B0804030202030204" pitchFamily="34" charset="0"/>
              </a:rPr>
              <a:t>Fiabilité :</a:t>
            </a:r>
          </a:p>
          <a:p>
            <a:endParaRPr lang="fr-FR" u="sng" dirty="0">
              <a:solidFill>
                <a:srgbClr val="CCFFFF"/>
              </a:solidFill>
              <a:latin typeface="D-DIN-PRO" panose="020B0804030202030204" pitchFamily="34" charset="0"/>
            </a:endParaRPr>
          </a:p>
          <a:p>
            <a:endParaRPr lang="fr-FR" u="sng" dirty="0" smtClean="0">
              <a:solidFill>
                <a:srgbClr val="CCFFFF"/>
              </a:solidFill>
              <a:latin typeface="D-DIN-PRO" panose="020B0804030202030204" pitchFamily="34" charset="0"/>
            </a:endParaRPr>
          </a:p>
          <a:p>
            <a:endParaRPr lang="fr-FR" u="sng" dirty="0">
              <a:solidFill>
                <a:srgbClr val="CCFFFF"/>
              </a:solidFill>
              <a:latin typeface="D-DIN-PRO" panose="020B0804030202030204" pitchFamily="34" charset="0"/>
            </a:endParaRPr>
          </a:p>
          <a:p>
            <a:endParaRPr lang="fr-FR" u="sng" dirty="0" smtClean="0">
              <a:solidFill>
                <a:srgbClr val="CCFFFF"/>
              </a:solidFill>
              <a:latin typeface="D-DIN-PRO" panose="020B0804030202030204" pitchFamily="34" charset="0"/>
            </a:endParaRPr>
          </a:p>
          <a:p>
            <a:endParaRPr lang="fr-FR" u="sng" dirty="0">
              <a:solidFill>
                <a:srgbClr val="CCFFFF"/>
              </a:solidFill>
              <a:latin typeface="D-DIN-PRO" panose="020B0804030202030204" pitchFamily="34" charset="0"/>
            </a:endParaRPr>
          </a:p>
          <a:p>
            <a:r>
              <a:rPr lang="fr-FR" u="sng" dirty="0" smtClean="0">
                <a:solidFill>
                  <a:srgbClr val="CCFFFF"/>
                </a:solidFill>
                <a:latin typeface="D-DIN-PRO" panose="020B0804030202030204" pitchFamily="34" charset="0"/>
              </a:rPr>
              <a:t>Ecologie :</a:t>
            </a:r>
          </a:p>
          <a:p>
            <a:endParaRPr lang="fr-FR" u="sng" dirty="0">
              <a:solidFill>
                <a:srgbClr val="CCFFFF"/>
              </a:solidFill>
              <a:latin typeface="D-DIN-PRO" panose="020B0804030202030204" pitchFamily="34" charset="0"/>
            </a:endParaRPr>
          </a:p>
          <a:p>
            <a:endParaRPr lang="fr-FR" u="sng" dirty="0" smtClean="0">
              <a:solidFill>
                <a:srgbClr val="CCFFFF"/>
              </a:solidFill>
              <a:latin typeface="D-DIN-PRO" panose="020B0804030202030204" pitchFamily="34" charset="0"/>
            </a:endParaRPr>
          </a:p>
          <a:p>
            <a:endParaRPr lang="fr-FR" u="sng" dirty="0" smtClean="0">
              <a:solidFill>
                <a:srgbClr val="CCFFFF"/>
              </a:solidFill>
              <a:latin typeface="D-DIN-PRO" panose="020B0804030202030204" pitchFamily="34" charset="0"/>
            </a:endParaRPr>
          </a:p>
          <a:p>
            <a:r>
              <a:rPr lang="fr-FR" u="sng" dirty="0" smtClean="0">
                <a:solidFill>
                  <a:srgbClr val="CCFFFF"/>
                </a:solidFill>
                <a:latin typeface="D-DIN-PRO" panose="020B0804030202030204" pitchFamily="34" charset="0"/>
              </a:rPr>
              <a:t>Morale :</a:t>
            </a:r>
            <a:endParaRPr lang="fr-FR" u="sng" dirty="0">
              <a:solidFill>
                <a:srgbClr val="CCFFFF"/>
              </a:solidFill>
              <a:latin typeface="D-DIN-PRO" panose="020B0804030202030204" pitchFamily="34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3103414" y="2007121"/>
            <a:ext cx="88835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>
                <a:solidFill>
                  <a:srgbClr val="CCFFFF"/>
                </a:solidFill>
                <a:latin typeface="D-DIN-PRO" panose="020B0804030202030204" pitchFamily="34" charset="0"/>
              </a:rPr>
              <a:t>Plutôt fiables sur des contenus basiques. </a:t>
            </a:r>
          </a:p>
          <a:p>
            <a:r>
              <a:rPr lang="fr-FR" sz="1600" dirty="0" smtClean="0">
                <a:solidFill>
                  <a:srgbClr val="CCFFFF"/>
                </a:solidFill>
                <a:latin typeface="D-DIN-PRO" panose="020B0804030202030204" pitchFamily="34" charset="0"/>
              </a:rPr>
              <a:t>Erreurs grossières difficiles à repérer sur contenus plus avancés. </a:t>
            </a:r>
          </a:p>
          <a:p>
            <a:r>
              <a:rPr lang="fr-FR" sz="1600" dirty="0" smtClean="0">
                <a:solidFill>
                  <a:srgbClr val="CCFFFF"/>
                </a:solidFill>
                <a:latin typeface="D-DIN-PRO" panose="020B0804030202030204" pitchFamily="34" charset="0"/>
              </a:rPr>
              <a:t>Créent des contenus qui ONT L’AIR crédibles.</a:t>
            </a:r>
            <a:endParaRPr lang="fr-FR" sz="1600" dirty="0">
              <a:solidFill>
                <a:srgbClr val="CCFFFF"/>
              </a:solidFill>
              <a:latin typeface="D-DIN-PRO" panose="020B0804030202030204" pitchFamily="34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3103412" y="3655008"/>
            <a:ext cx="88835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>
                <a:solidFill>
                  <a:srgbClr val="CCFFFF"/>
                </a:solidFill>
                <a:latin typeface="D-DIN-PRO" panose="020B0804030202030204" pitchFamily="34" charset="0"/>
              </a:rPr>
              <a:t>Consomment une quantité énorme d’énergie et d’eau</a:t>
            </a:r>
            <a:endParaRPr lang="fr-FR" sz="1600" dirty="0">
              <a:solidFill>
                <a:srgbClr val="CCFFFF"/>
              </a:solidFill>
              <a:latin typeface="D-DIN-PRO" panose="020B0804030202030204" pitchFamily="34" charset="0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3103410" y="4754257"/>
            <a:ext cx="88835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>
                <a:solidFill>
                  <a:srgbClr val="CCFFFF"/>
                </a:solidFill>
                <a:latin typeface="D-DIN-PRO" panose="020B0804030202030204" pitchFamily="34" charset="0"/>
              </a:rPr>
              <a:t>Entraînées sur des contenus récupérés sans autorisation</a:t>
            </a:r>
          </a:p>
          <a:p>
            <a:r>
              <a:rPr lang="fr-FR" sz="1600" dirty="0" smtClean="0">
                <a:solidFill>
                  <a:srgbClr val="CCFFFF"/>
                </a:solidFill>
                <a:latin typeface="D-DIN-PRO" panose="020B0804030202030204" pitchFamily="34" charset="0"/>
              </a:rPr>
              <a:t>Salariés sous-payés en Afrique pour corriger les erreurs de l’IA</a:t>
            </a:r>
            <a:endParaRPr lang="fr-FR" sz="1600" dirty="0">
              <a:solidFill>
                <a:srgbClr val="CCFFFF"/>
              </a:solidFill>
              <a:latin typeface="D-DIN-PRO" panose="020B0804030202030204" pitchFamily="34" charset="0"/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4796" y="4474732"/>
            <a:ext cx="853767" cy="124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512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4189614" y="1039089"/>
            <a:ext cx="333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rgbClr val="CCFFFF"/>
                </a:solidFill>
                <a:latin typeface="D-DIN-PRO" panose="020B0804030202030204" pitchFamily="34" charset="0"/>
              </a:rPr>
              <a:t>L’IA, C’EST AUSSI…</a:t>
            </a:r>
            <a:endParaRPr lang="fr-FR" dirty="0">
              <a:solidFill>
                <a:srgbClr val="CCFFFF"/>
              </a:solidFill>
              <a:latin typeface="D-DIN-PRO" panose="020B0804030202030204" pitchFamily="34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5697903" y="4915607"/>
            <a:ext cx="21502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 smtClean="0">
                <a:solidFill>
                  <a:srgbClr val="CCFFFF"/>
                </a:solidFill>
                <a:latin typeface="D-DIN-PRO" panose="020B0804030202030204" pitchFamily="34" charset="0"/>
              </a:rPr>
              <a:t>IA dans les jeux vidéo</a:t>
            </a:r>
            <a:endParaRPr lang="fr-FR" sz="1600" dirty="0">
              <a:solidFill>
                <a:srgbClr val="CCFFFF"/>
              </a:solidFill>
              <a:latin typeface="D-DIN-PRO" panose="020B0804030202030204" pitchFamily="34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2147450" y="4508538"/>
            <a:ext cx="2532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 smtClean="0">
                <a:solidFill>
                  <a:srgbClr val="CCFFFF"/>
                </a:solidFill>
                <a:latin typeface="D-DIN-PRO" panose="020B0804030202030204" pitchFamily="34" charset="0"/>
              </a:rPr>
              <a:t>Sous-titrage automatique</a:t>
            </a:r>
            <a:endParaRPr lang="fr-FR" sz="1600" dirty="0">
              <a:solidFill>
                <a:srgbClr val="CCFFFF"/>
              </a:solidFill>
              <a:latin typeface="D-DIN-PRO" panose="020B0804030202030204" pitchFamily="34" charset="0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8833783" y="4548682"/>
            <a:ext cx="2333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 smtClean="0">
                <a:solidFill>
                  <a:srgbClr val="CCFFFF"/>
                </a:solidFill>
                <a:latin typeface="D-DIN-PRO" panose="020B0804030202030204" pitchFamily="34" charset="0"/>
              </a:rPr>
              <a:t>Détection des tumeurs</a:t>
            </a:r>
            <a:endParaRPr lang="fr-FR" sz="1600" dirty="0">
              <a:solidFill>
                <a:srgbClr val="CCFFFF"/>
              </a:solidFill>
              <a:latin typeface="D-DIN-PRO" panose="020B0804030202030204" pitchFamily="34" charset="0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08239">
            <a:off x="5270943" y="1774367"/>
            <a:ext cx="3064536" cy="3058191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598">
            <a:off x="1451136" y="1967946"/>
            <a:ext cx="3665987" cy="2472877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55848">
            <a:off x="8772392" y="1710440"/>
            <a:ext cx="2455896" cy="2732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363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9125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6928" y="1110343"/>
            <a:ext cx="2950262" cy="4287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024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6928" y="1110343"/>
            <a:ext cx="2940753" cy="4287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805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360" y="773083"/>
            <a:ext cx="6893799" cy="531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222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956" y="1392381"/>
            <a:ext cx="5290976" cy="407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817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à coins arrondis 1"/>
          <p:cNvSpPr/>
          <p:nvPr/>
        </p:nvSpPr>
        <p:spPr>
          <a:xfrm>
            <a:off x="1014153" y="1995056"/>
            <a:ext cx="1712422" cy="640080"/>
          </a:xfrm>
          <a:prstGeom prst="roundRect">
            <a:avLst/>
          </a:prstGeom>
          <a:solidFill>
            <a:schemeClr val="tx1"/>
          </a:solidFill>
          <a:ln w="28575">
            <a:solidFill>
              <a:srgbClr val="AAEE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latin typeface="DIN Pro Medium" panose="020B0604020101020102" pitchFamily="34" charset="0"/>
                <a:cs typeface="DIN Pro Medium" panose="020B0604020101020102" pitchFamily="34" charset="0"/>
              </a:rPr>
              <a:t>Nom</a:t>
            </a:r>
            <a:endParaRPr lang="fr-FR" dirty="0">
              <a:latin typeface="DIN Pro Medium" panose="020B0604020101020102" pitchFamily="34" charset="0"/>
              <a:cs typeface="DIN Pro Medium" panose="020B0604020101020102" pitchFamily="34" charset="0"/>
            </a:endParaRPr>
          </a:p>
        </p:txBody>
      </p:sp>
      <p:sp>
        <p:nvSpPr>
          <p:cNvPr id="5" name="Rectangle à coins arrondis 4"/>
          <p:cNvSpPr/>
          <p:nvPr/>
        </p:nvSpPr>
        <p:spPr>
          <a:xfrm>
            <a:off x="3128356" y="1945178"/>
            <a:ext cx="1712422" cy="640080"/>
          </a:xfrm>
          <a:prstGeom prst="roundRect">
            <a:avLst/>
          </a:prstGeom>
          <a:solidFill>
            <a:schemeClr val="tx1"/>
          </a:solidFill>
          <a:ln w="28575">
            <a:solidFill>
              <a:srgbClr val="AAEE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latin typeface="DIN Pro Medium" panose="020B0604020101020102" pitchFamily="34" charset="0"/>
                <a:cs typeface="DIN Pro Medium" panose="020B0604020101020102" pitchFamily="34" charset="0"/>
              </a:rPr>
              <a:t>Action</a:t>
            </a:r>
            <a:endParaRPr lang="fr-FR" dirty="0">
              <a:latin typeface="DIN Pro Medium" panose="020B0604020101020102" pitchFamily="34" charset="0"/>
              <a:cs typeface="DIN Pro Medium" panose="020B0604020101020102" pitchFamily="34" charset="0"/>
            </a:endParaRPr>
          </a:p>
        </p:txBody>
      </p:sp>
      <p:sp>
        <p:nvSpPr>
          <p:cNvPr id="6" name="Rectangle à coins arrondis 5"/>
          <p:cNvSpPr/>
          <p:nvPr/>
        </p:nvSpPr>
        <p:spPr>
          <a:xfrm>
            <a:off x="5242559" y="1928552"/>
            <a:ext cx="1712422" cy="640080"/>
          </a:xfrm>
          <a:prstGeom prst="roundRect">
            <a:avLst/>
          </a:prstGeom>
          <a:solidFill>
            <a:schemeClr val="tx1"/>
          </a:solidFill>
          <a:ln w="28575">
            <a:solidFill>
              <a:srgbClr val="AAEE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latin typeface="DIN Pro Medium" panose="020B0604020101020102" pitchFamily="34" charset="0"/>
                <a:cs typeface="DIN Pro Medium" panose="020B0604020101020102" pitchFamily="34" charset="0"/>
              </a:rPr>
              <a:t>Lieu</a:t>
            </a:r>
            <a:endParaRPr lang="fr-FR" dirty="0">
              <a:latin typeface="DIN Pro Medium" panose="020B0604020101020102" pitchFamily="34" charset="0"/>
              <a:cs typeface="DIN Pro Medium" panose="020B0604020101020102" pitchFamily="34" charset="0"/>
            </a:endParaRPr>
          </a:p>
        </p:txBody>
      </p:sp>
      <p:sp>
        <p:nvSpPr>
          <p:cNvPr id="7" name="Rectangle à coins arrondis 6"/>
          <p:cNvSpPr/>
          <p:nvPr/>
        </p:nvSpPr>
        <p:spPr>
          <a:xfrm>
            <a:off x="7356762" y="1945178"/>
            <a:ext cx="1712422" cy="640080"/>
          </a:xfrm>
          <a:prstGeom prst="roundRect">
            <a:avLst/>
          </a:prstGeom>
          <a:solidFill>
            <a:schemeClr val="tx1"/>
          </a:solidFill>
          <a:ln w="28575">
            <a:solidFill>
              <a:srgbClr val="AAEE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latin typeface="DIN Pro Medium" panose="020B0604020101020102" pitchFamily="34" charset="0"/>
                <a:cs typeface="DIN Pro Medium" panose="020B0604020101020102" pitchFamily="34" charset="0"/>
              </a:rPr>
              <a:t>Objet</a:t>
            </a:r>
            <a:endParaRPr lang="fr-FR" dirty="0">
              <a:latin typeface="DIN Pro Medium" panose="020B0604020101020102" pitchFamily="34" charset="0"/>
              <a:cs typeface="DIN Pro Medium" panose="020B0604020101020102" pitchFamily="34" charset="0"/>
            </a:endParaRPr>
          </a:p>
        </p:txBody>
      </p:sp>
      <p:sp>
        <p:nvSpPr>
          <p:cNvPr id="8" name="Rectangle à coins arrondis 7"/>
          <p:cNvSpPr/>
          <p:nvPr/>
        </p:nvSpPr>
        <p:spPr>
          <a:xfrm>
            <a:off x="9470965" y="1995056"/>
            <a:ext cx="1712422" cy="640080"/>
          </a:xfrm>
          <a:prstGeom prst="roundRect">
            <a:avLst/>
          </a:prstGeom>
          <a:solidFill>
            <a:schemeClr val="tx1"/>
          </a:solidFill>
          <a:ln w="28575">
            <a:solidFill>
              <a:srgbClr val="AAEE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latin typeface="DIN Pro Medium" panose="020B0604020101020102" pitchFamily="34" charset="0"/>
                <a:cs typeface="DIN Pro Medium" panose="020B0604020101020102" pitchFamily="34" charset="0"/>
              </a:rPr>
              <a:t>Date</a:t>
            </a:r>
            <a:endParaRPr lang="fr-FR" dirty="0">
              <a:latin typeface="DIN Pro Medium" panose="020B0604020101020102" pitchFamily="34" charset="0"/>
              <a:cs typeface="DIN Pro Medium" panose="020B0604020101020102" pitchFamily="34" charset="0"/>
            </a:endParaRPr>
          </a:p>
        </p:txBody>
      </p:sp>
      <p:sp>
        <p:nvSpPr>
          <p:cNvPr id="9" name="Rectangle à coins arrondis 8"/>
          <p:cNvSpPr/>
          <p:nvPr/>
        </p:nvSpPr>
        <p:spPr>
          <a:xfrm>
            <a:off x="2646219" y="3840480"/>
            <a:ext cx="1712422" cy="640080"/>
          </a:xfrm>
          <a:prstGeom prst="roundRect">
            <a:avLst/>
          </a:prstGeom>
          <a:solidFill>
            <a:schemeClr val="tx1"/>
          </a:solidFill>
          <a:ln w="28575">
            <a:solidFill>
              <a:srgbClr val="AAEE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latin typeface="DIN Pro Medium" panose="020B0604020101020102" pitchFamily="34" charset="0"/>
                <a:cs typeface="DIN Pro Medium" panose="020B0604020101020102" pitchFamily="34" charset="0"/>
              </a:rPr>
              <a:t>Majuscule au début</a:t>
            </a:r>
            <a:endParaRPr lang="fr-FR" dirty="0">
              <a:latin typeface="DIN Pro Medium" panose="020B0604020101020102" pitchFamily="34" charset="0"/>
              <a:cs typeface="DIN Pro Medium" panose="020B0604020101020102" pitchFamily="34" charset="0"/>
            </a:endParaRPr>
          </a:p>
        </p:txBody>
      </p:sp>
      <p:sp>
        <p:nvSpPr>
          <p:cNvPr id="10" name="Rectangle à coins arrondis 9"/>
          <p:cNvSpPr/>
          <p:nvPr/>
        </p:nvSpPr>
        <p:spPr>
          <a:xfrm>
            <a:off x="7902633" y="3840480"/>
            <a:ext cx="1712422" cy="640080"/>
          </a:xfrm>
          <a:prstGeom prst="roundRect">
            <a:avLst/>
          </a:prstGeom>
          <a:solidFill>
            <a:schemeClr val="tx1"/>
          </a:solidFill>
          <a:ln w="28575">
            <a:solidFill>
              <a:srgbClr val="AAEE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latin typeface="DIN Pro Medium" panose="020B0604020101020102" pitchFamily="34" charset="0"/>
                <a:cs typeface="DIN Pro Medium" panose="020B0604020101020102" pitchFamily="34" charset="0"/>
              </a:rPr>
              <a:t>Point à la fin</a:t>
            </a:r>
            <a:endParaRPr lang="fr-FR" dirty="0">
              <a:latin typeface="DIN Pro Medium" panose="020B0604020101020102" pitchFamily="34" charset="0"/>
              <a:cs typeface="DIN Pro Medium" panose="020B06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8319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650" y="1138845"/>
            <a:ext cx="5158306" cy="425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279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152" y="1358400"/>
            <a:ext cx="10755009" cy="3271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122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956" y="1392381"/>
            <a:ext cx="5290976" cy="407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162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A12512751A2E747973D57FEB235B760" ma:contentTypeVersion="19" ma:contentTypeDescription="Crée un document." ma:contentTypeScope="" ma:versionID="3df9bfa2d2419124aedd64cf156080df">
  <xsd:schema xmlns:xsd="http://www.w3.org/2001/XMLSchema" xmlns:xs="http://www.w3.org/2001/XMLSchema" xmlns:p="http://schemas.microsoft.com/office/2006/metadata/properties" xmlns:ns2="c353c124-46c9-4c77-9e39-29d50a7b716d" xmlns:ns3="de421b3c-eda0-42ac-a1d9-9e6cc41b71c7" targetNamespace="http://schemas.microsoft.com/office/2006/metadata/properties" ma:root="true" ma:fieldsID="de437385a99993dd913544298812ab40" ns2:_="" ns3:_="">
    <xsd:import namespace="c353c124-46c9-4c77-9e39-29d50a7b716d"/>
    <xsd:import namespace="de421b3c-eda0-42ac-a1d9-9e6cc41b71c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BillingMetadata" minOccurs="0"/>
                <xsd:element ref="ns2:_Flow_SignoffStatus" minOccurs="0"/>
                <xsd:element ref="ns2:_ApprovalAssignedTo" minOccurs="0"/>
                <xsd:element ref="ns2:_ApprovalRespondedBy" minOccurs="0"/>
                <xsd:element ref="ns2:_ApprovalSentBy" minOccurs="0"/>
                <xsd:element ref="ns2:_ApprovalStatus" minOccurs="0"/>
                <xsd:element ref="ns2:Perosnnn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53c124-46c9-4c77-9e39-29d50a7b716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alises d’images" ma:readOnly="false" ma:fieldId="{5cf76f15-5ced-4ddc-b409-7134ff3c332f}" ma:taxonomyMulti="true" ma:sspId="031ea866-60a9-4e0b-bfdf-1b2133014eb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BillingMetadata" ma:index="20" nillable="true" ma:displayName="MediaServiceBillingMetadata" ma:hidden="true" ma:internalName="MediaServiceBillingMetadata" ma:readOnly="true">
      <xsd:simpleType>
        <xsd:restriction base="dms:Note"/>
      </xsd:simpleType>
    </xsd:element>
    <xsd:element name="_Flow_SignoffStatus" ma:index="21" nillable="true" ma:displayName="État de validation" ma:internalName="_x0024_Resources_x003a_core_x002c_Signoff_Status">
      <xsd:simpleType>
        <xsd:restriction base="dms:Text"/>
      </xsd:simpleType>
    </xsd:element>
    <xsd:element name="_ApprovalAssignedTo" ma:index="22" nillable="true" ma:displayName="Approbateurs" ma:list="UserInfo" ma:internalName="_ApprovalAssignedTo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_ApprovalRespondedBy" ma:index="23" nillable="true" ma:displayName="Réponses" ma:list="UserInfo" ma:internalName="_ApprovalRespondedBy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_ApprovalSentBy" ma:index="24" nillable="true" ma:displayName="Créateur de l’approbation" ma:list="UserInfo" ma:internalName="_ApprovalSentBy" ma:readOnly="tru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_ApprovalStatus" ma:index="25" nillable="true" ma:displayName="Statut d’approbation" ma:internalName="_ApprovalStatus" ma:readOnly="true">
      <xsd:simpleType>
        <xsd:restriction base="dms:Unknown"/>
      </xsd:simpleType>
    </xsd:element>
    <xsd:element name="Perosnnnes" ma:index="26" nillable="true" ma:displayName="Perosnnnes" ma:format="Dropdown" ma:list="UserInfo" ma:SharePointGroup="0" ma:internalName="Perosnnnes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e421b3c-eda0-42ac-a1d9-9e6cc41b71c7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de596b96-64a5-44de-917d-1fd21a702f5c}" ma:internalName="TaxCatchAll" ma:showField="CatchAllData" ma:web="de421b3c-eda0-42ac-a1d9-9e6cc41b71c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erosnnnes xmlns="c353c124-46c9-4c77-9e39-29d50a7b716d">
      <UserInfo>
        <DisplayName/>
        <AccountId xsi:nil="true"/>
        <AccountType/>
      </UserInfo>
    </Perosnnnes>
    <TaxCatchAll xmlns="de421b3c-eda0-42ac-a1d9-9e6cc41b71c7" xsi:nil="true"/>
    <_Flow_SignoffStatus xmlns="c353c124-46c9-4c77-9e39-29d50a7b716d" xsi:nil="true"/>
    <lcf76f155ced4ddcb4097134ff3c332f xmlns="c353c124-46c9-4c77-9e39-29d50a7b716d">
      <Terms xmlns="http://schemas.microsoft.com/office/infopath/2007/PartnerControls"/>
    </lcf76f155ced4ddcb4097134ff3c332f>
    <_ApprovalAssignedTo xmlns="c353c124-46c9-4c77-9e39-29d50a7b716d">
      <UserInfo>
        <DisplayName/>
        <AccountId xsi:nil="true"/>
        <AccountType/>
      </UserInfo>
    </_ApprovalAssignedTo>
    <_ApprovalStatus xmlns="c353c124-46c9-4c77-9e39-29d50a7b716d">0</_ApprovalStatus>
    <_ApprovalRespondedBy xmlns="c353c124-46c9-4c77-9e39-29d50a7b716d">
      <UserInfo>
        <DisplayName/>
        <AccountId xsi:nil="true"/>
        <AccountType/>
      </UserInfo>
    </_ApprovalRespondedBy>
  </documentManagement>
</p:properties>
</file>

<file path=customXml/itemProps1.xml><?xml version="1.0" encoding="utf-8"?>
<ds:datastoreItem xmlns:ds="http://schemas.openxmlformats.org/officeDocument/2006/customXml" ds:itemID="{5A978696-908D-48B7-978F-9BA4D5B3E05C}"/>
</file>

<file path=customXml/itemProps2.xml><?xml version="1.0" encoding="utf-8"?>
<ds:datastoreItem xmlns:ds="http://schemas.openxmlformats.org/officeDocument/2006/customXml" ds:itemID="{7332DDD0-3BC5-48F2-B7D4-26D0E1FA029C}"/>
</file>

<file path=customXml/itemProps3.xml><?xml version="1.0" encoding="utf-8"?>
<ds:datastoreItem xmlns:ds="http://schemas.openxmlformats.org/officeDocument/2006/customXml" ds:itemID="{C256DCC8-B030-4F18-9BD9-8EF396E1CEAC}"/>
</file>

<file path=docProps/app.xml><?xml version="1.0" encoding="utf-8"?>
<Properties xmlns="http://schemas.openxmlformats.org/officeDocument/2006/extended-properties" xmlns:vt="http://schemas.openxmlformats.org/officeDocument/2006/docPropsVTypes">
  <TotalTime>3438</TotalTime>
  <Words>141</Words>
  <Application>Microsoft Office PowerPoint</Application>
  <PresentationFormat>Grand écran</PresentationFormat>
  <Paragraphs>43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D-DIN-PRO</vt:lpstr>
      <vt:lpstr>DIN Pro Medium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CAP-SCIENCES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Aymeric PELZER</dc:creator>
  <cp:lastModifiedBy>Aymeric PELZER</cp:lastModifiedBy>
  <cp:revision>24</cp:revision>
  <dcterms:created xsi:type="dcterms:W3CDTF">2024-12-17T13:54:08Z</dcterms:created>
  <dcterms:modified xsi:type="dcterms:W3CDTF">2025-03-21T11:18:31Z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0x010100BA12512751A2E747973D57FEB235B760</vt:lpwstr>
  </property>
  <property fmtid="{D5CDD505-2E9C-101B-9397-08002B2CF9AE}" pid="3" name="Order">
    <vt:r8>802400</vt:r8>
  </property>
</Properties>
</file>

<file path=docProps/thumbnail.jpeg>
</file>